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62" r:id="rId5"/>
    <p:sldId id="259" r:id="rId6"/>
    <p:sldId id="260" r:id="rId7"/>
    <p:sldId id="261" r:id="rId8"/>
    <p:sldId id="263" r:id="rId9"/>
    <p:sldId id="265" r:id="rId10"/>
    <p:sldId id="266" r:id="rId11"/>
    <p:sldId id="264" r:id="rId12"/>
    <p:sldId id="3080"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0BF8C9-A35B-3DE6-286C-CB372FDE9BC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0658A37-EF6D-DEC1-F791-3D83D32AD46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8/24/2025 pm</a:t>
            </a:r>
          </a:p>
        </p:txBody>
      </p:sp>
      <p:sp>
        <p:nvSpPr>
          <p:cNvPr id="4" name="Footer Placeholder 3">
            <a:extLst>
              <a:ext uri="{FF2B5EF4-FFF2-40B4-BE49-F238E27FC236}">
                <a16:creationId xmlns:a16="http://schemas.microsoft.com/office/drawing/2014/main" id="{3BFCA46E-9B11-AA34-FA6C-BD8E755D4E7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3C304D52-8488-7F01-A161-9F1918388678}"/>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F4770653-C6DF-4DC9-A9B8-18F448F6BA2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89370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8/24/2025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61F2EF1-1FDE-4B25-9AD6-0969DC82E89B}" type="slidenum">
              <a:rPr lang="en-US" smtClean="0"/>
              <a:t>‹#›</a:t>
            </a:fld>
            <a:endParaRPr lang="en-US"/>
          </a:p>
        </p:txBody>
      </p:sp>
    </p:spTree>
    <p:extLst>
      <p:ext uri="{BB962C8B-B14F-4D97-AF65-F5344CB8AC3E}">
        <p14:creationId xmlns:p14="http://schemas.microsoft.com/office/powerpoint/2010/main" val="94232622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C5AD9C-312F-4B07-B3A8-1BB24A141614}"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131297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5AD9C-312F-4B07-B3A8-1BB24A141614}"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33029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5AD9C-312F-4B07-B3A8-1BB24A141614}"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826337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5AD9C-312F-4B07-B3A8-1BB24A141614}"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3307486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C5AD9C-312F-4B07-B3A8-1BB24A141614}"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118513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5AD9C-312F-4B07-B3A8-1BB24A141614}"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268371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5AD9C-312F-4B07-B3A8-1BB24A141614}" type="datetimeFigureOut">
              <a:rPr lang="en-US" smtClean="0"/>
              <a:t>8/23/2025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24831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C5AD9C-312F-4B07-B3A8-1BB24A141614}" type="datetimeFigureOut">
              <a:rPr lang="en-US" smtClean="0"/>
              <a:t>8/23/2025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3745864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5AD9C-312F-4B07-B3A8-1BB24A141614}" type="datetimeFigureOut">
              <a:rPr lang="en-US" smtClean="0"/>
              <a:t>8/23/2025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1430924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C5AD9C-312F-4B07-B3A8-1BB24A141614}"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1590030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C5AD9C-312F-4B07-B3A8-1BB24A141614}"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AB3B0-0C05-452E-9B4F-515D421C2CAD}" type="slidenum">
              <a:rPr lang="en-US" smtClean="0"/>
              <a:t>‹#›</a:t>
            </a:fld>
            <a:endParaRPr lang="en-US"/>
          </a:p>
        </p:txBody>
      </p:sp>
    </p:spTree>
    <p:extLst>
      <p:ext uri="{BB962C8B-B14F-4D97-AF65-F5344CB8AC3E}">
        <p14:creationId xmlns:p14="http://schemas.microsoft.com/office/powerpoint/2010/main" val="345326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C5AD9C-312F-4B07-B3A8-1BB24A141614}" type="datetimeFigureOut">
              <a:rPr lang="en-US" smtClean="0"/>
              <a:t>8/23/2025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3AB3B0-0C05-452E-9B4F-515D421C2CAD}" type="slidenum">
              <a:rPr lang="en-US" smtClean="0"/>
              <a:t>‹#›</a:t>
            </a:fld>
            <a:endParaRPr lang="en-US"/>
          </a:p>
        </p:txBody>
      </p:sp>
    </p:spTree>
    <p:extLst>
      <p:ext uri="{BB962C8B-B14F-4D97-AF65-F5344CB8AC3E}">
        <p14:creationId xmlns:p14="http://schemas.microsoft.com/office/powerpoint/2010/main" val="2693969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iblehub.com/1_corinthians/10-31.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iblehub.com/acts/11-26.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iblehub.com/john/1-1.htm" TargetMode="External"/><Relationship Id="rId2" Type="http://schemas.openxmlformats.org/officeDocument/2006/relationships/hyperlink" Target="https://biblehub.com/philippians/2-6.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iblehub.com/1_corinthians/15-6.htm" TargetMode="External"/><Relationship Id="rId2" Type="http://schemas.openxmlformats.org/officeDocument/2006/relationships/hyperlink" Target="https://biblehub.com/1_corinthians/15-3.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iblehub.com/romans/3-23.htm" TargetMode="External"/><Relationship Id="rId2" Type="http://schemas.openxmlformats.org/officeDocument/2006/relationships/hyperlink" Target="https://biblehub.com/mark/1-15.htm" TargetMode="External"/><Relationship Id="rId1" Type="http://schemas.openxmlformats.org/officeDocument/2006/relationships/slideLayout" Target="../slideLayouts/slideLayout2.xml"/><Relationship Id="rId4" Type="http://schemas.openxmlformats.org/officeDocument/2006/relationships/hyperlink" Target="https://biblehub.com/romans/5-8.htm"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biblehub.com/romans/8-14.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blehub.com/bsb/genesis/1.htm" TargetMode="External"/><Relationship Id="rId2" Type="http://schemas.openxmlformats.org/officeDocument/2006/relationships/hyperlink" Target="https://biblehub.com/2_timothy/3-16.htm" TargetMode="External"/><Relationship Id="rId1" Type="http://schemas.openxmlformats.org/officeDocument/2006/relationships/slideLayout" Target="../slideLayouts/slideLayout2.xml"/><Relationship Id="rId5" Type="http://schemas.openxmlformats.org/officeDocument/2006/relationships/hyperlink" Target="https://biblehub.com/romans/12-1.htm" TargetMode="External"/><Relationship Id="rId4" Type="http://schemas.openxmlformats.org/officeDocument/2006/relationships/hyperlink" Target="https://biblehub.com/luke/24-44.ht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biblehub.com/matthew/22-37.htm" TargetMode="External"/><Relationship Id="rId2" Type="http://schemas.openxmlformats.org/officeDocument/2006/relationships/hyperlink" Target="https://biblehub.com/matthew/7-20.htm" TargetMode="External"/><Relationship Id="rId1" Type="http://schemas.openxmlformats.org/officeDocument/2006/relationships/slideLayout" Target="../slideLayouts/slideLayout2.xml"/><Relationship Id="rId5" Type="http://schemas.openxmlformats.org/officeDocument/2006/relationships/hyperlink" Target="https://biblehub.com/james/2-17.htm" TargetMode="External"/><Relationship Id="rId4" Type="http://schemas.openxmlformats.org/officeDocument/2006/relationships/hyperlink" Target="https://biblehub.com/matthew/22-39.ht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biblehub.com/1_corinthians/15-20.htm" TargetMode="External"/><Relationship Id="rId2" Type="http://schemas.openxmlformats.org/officeDocument/2006/relationships/hyperlink" Target="https://biblehub.com/john/11-25.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3A1F-55D2-B79A-6B70-30D9DFC604ED}"/>
              </a:ext>
            </a:extLst>
          </p:cNvPr>
          <p:cNvSpPr>
            <a:spLocks noGrp="1"/>
          </p:cNvSpPr>
          <p:nvPr>
            <p:ph type="ctrTitle"/>
          </p:nvPr>
        </p:nvSpPr>
        <p:spPr>
          <a:xfrm>
            <a:off x="444500" y="965200"/>
            <a:ext cx="8343900" cy="2150533"/>
          </a:xfrm>
        </p:spPr>
        <p:txBody>
          <a:bodyPr/>
          <a:lstStyle/>
          <a:p>
            <a:r>
              <a:rPr lang="en-US" b="1" dirty="0">
                <a:latin typeface="Algerian" panose="04020705040A02060702" pitchFamily="82" charset="0"/>
              </a:rPr>
              <a:t>What defines being a Christian?</a:t>
            </a:r>
            <a:endParaRPr lang="en-US" dirty="0">
              <a:latin typeface="Algerian" panose="04020705040A02060702" pitchFamily="82" charset="0"/>
            </a:endParaRPr>
          </a:p>
        </p:txBody>
      </p:sp>
      <p:sp>
        <p:nvSpPr>
          <p:cNvPr id="3" name="Subtitle 2">
            <a:extLst>
              <a:ext uri="{FF2B5EF4-FFF2-40B4-BE49-F238E27FC236}">
                <a16:creationId xmlns:a16="http://schemas.microsoft.com/office/drawing/2014/main" id="{F92209A6-4DC9-CF39-BA7A-0F85E965E4AD}"/>
              </a:ext>
            </a:extLst>
          </p:cNvPr>
          <p:cNvSpPr>
            <a:spLocks noGrp="1"/>
          </p:cNvSpPr>
          <p:nvPr>
            <p:ph type="subTitle" idx="1"/>
          </p:nvPr>
        </p:nvSpPr>
        <p:spPr>
          <a:xfrm>
            <a:off x="444499" y="3429000"/>
            <a:ext cx="8123767" cy="2785533"/>
          </a:xfrm>
        </p:spPr>
        <p:txBody>
          <a:bodyPr>
            <a:normAutofit/>
          </a:bodyPr>
          <a:lstStyle/>
          <a:p>
            <a:r>
              <a:rPr lang="en-US" sz="2800" b="1" dirty="0">
                <a:latin typeface="Algerian" panose="04020705040A02060702" pitchFamily="82" charset="0"/>
              </a:rPr>
              <a:t>Acts 26:28 </a:t>
            </a:r>
            <a:br>
              <a:rPr lang="en-US" sz="2800" dirty="0">
                <a:latin typeface="Algerian" panose="04020705040A02060702" pitchFamily="82" charset="0"/>
              </a:rPr>
            </a:br>
            <a:r>
              <a:rPr lang="en-US" sz="2800" dirty="0">
                <a:latin typeface="Algerian" panose="04020705040A02060702" pitchFamily="82" charset="0"/>
              </a:rPr>
              <a:t>Then Agrippa said to Paul, “You almost persuade me to become a </a:t>
            </a:r>
            <a:r>
              <a:rPr lang="en-US" sz="2800" b="1" dirty="0">
                <a:latin typeface="Algerian" panose="04020705040A02060702" pitchFamily="82" charset="0"/>
              </a:rPr>
              <a:t>Christian</a:t>
            </a:r>
            <a:r>
              <a:rPr lang="en-US" sz="2800" dirty="0">
                <a:latin typeface="Algerian" panose="04020705040A02060702" pitchFamily="82" charset="0"/>
              </a:rPr>
              <a:t>.”</a:t>
            </a:r>
          </a:p>
          <a:p>
            <a:r>
              <a:rPr lang="en-US" sz="2800" b="1" dirty="0">
                <a:latin typeface="Algerian" panose="04020705040A02060702" pitchFamily="82" charset="0"/>
              </a:rPr>
              <a:t>1 Peter 4:16 </a:t>
            </a:r>
            <a:r>
              <a:rPr lang="en-US" sz="2800" dirty="0">
                <a:latin typeface="Algerian" panose="04020705040A02060702" pitchFamily="82" charset="0"/>
              </a:rPr>
              <a:t>Yet if </a:t>
            </a:r>
            <a:r>
              <a:rPr lang="en-US" sz="2800" i="1" dirty="0">
                <a:latin typeface="Algerian" panose="04020705040A02060702" pitchFamily="82" charset="0"/>
              </a:rPr>
              <a:t>anyone suffers</a:t>
            </a:r>
            <a:r>
              <a:rPr lang="en-US" sz="2800" dirty="0">
                <a:latin typeface="Algerian" panose="04020705040A02060702" pitchFamily="82" charset="0"/>
              </a:rPr>
              <a:t> as a </a:t>
            </a:r>
            <a:r>
              <a:rPr lang="en-US" sz="2800" b="1" dirty="0">
                <a:latin typeface="Algerian" panose="04020705040A02060702" pitchFamily="82" charset="0"/>
              </a:rPr>
              <a:t>Christian</a:t>
            </a:r>
            <a:r>
              <a:rPr lang="en-US" sz="2800" dirty="0">
                <a:latin typeface="Algerian" panose="04020705040A02060702" pitchFamily="82" charset="0"/>
              </a:rPr>
              <a:t>, let him not be ashamed, but let him glorify God in this matter.</a:t>
            </a:r>
          </a:p>
        </p:txBody>
      </p:sp>
    </p:spTree>
    <p:extLst>
      <p:ext uri="{BB962C8B-B14F-4D97-AF65-F5344CB8AC3E}">
        <p14:creationId xmlns:p14="http://schemas.microsoft.com/office/powerpoint/2010/main" val="1596858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4E79C-C803-FA02-7F7A-E6F974082BBF}"/>
              </a:ext>
            </a:extLst>
          </p:cNvPr>
          <p:cNvSpPr>
            <a:spLocks noGrp="1"/>
          </p:cNvSpPr>
          <p:nvPr>
            <p:ph type="title"/>
          </p:nvPr>
        </p:nvSpPr>
        <p:spPr>
          <a:xfrm>
            <a:off x="495300" y="338668"/>
            <a:ext cx="8153400" cy="1253066"/>
          </a:xfrm>
        </p:spPr>
        <p:txBody>
          <a:bodyPr>
            <a:noAutofit/>
          </a:bodyPr>
          <a:lstStyle/>
          <a:p>
            <a:pPr algn="ctr"/>
            <a:r>
              <a:rPr lang="en-US" sz="4500" dirty="0">
                <a:latin typeface="Algerian" panose="04020705040A02060702" pitchFamily="82" charset="0"/>
              </a:rPr>
              <a:t>Commitment to Glorify God</a:t>
            </a:r>
          </a:p>
        </p:txBody>
      </p:sp>
      <p:sp>
        <p:nvSpPr>
          <p:cNvPr id="3" name="Content Placeholder 2">
            <a:extLst>
              <a:ext uri="{FF2B5EF4-FFF2-40B4-BE49-F238E27FC236}">
                <a16:creationId xmlns:a16="http://schemas.microsoft.com/office/drawing/2014/main" id="{920AA64B-F2CB-B0E6-5D2D-B9D587B9957D}"/>
              </a:ext>
            </a:extLst>
          </p:cNvPr>
          <p:cNvSpPr>
            <a:spLocks noGrp="1"/>
          </p:cNvSpPr>
          <p:nvPr>
            <p:ph idx="1"/>
          </p:nvPr>
        </p:nvSpPr>
        <p:spPr>
          <a:xfrm>
            <a:off x="508001" y="1456268"/>
            <a:ext cx="8140700" cy="4639732"/>
          </a:xfrm>
        </p:spPr>
        <p:txBody>
          <a:bodyPr>
            <a:noAutofit/>
          </a:bodyPr>
          <a:lstStyle/>
          <a:p>
            <a:pPr marL="0" indent="0">
              <a:buNone/>
            </a:pPr>
            <a:r>
              <a:rPr lang="en-US" sz="3200" dirty="0">
                <a:latin typeface="Calibri" panose="020F0502020204030204" pitchFamily="34" charset="0"/>
                <a:cs typeface="Calibri" panose="020F0502020204030204" pitchFamily="34" charset="0"/>
              </a:rPr>
              <a:t>Ultimately, a Christian is to live a life oriented toward glorifying God. “So, whether you eat or drink or whatever you do, do it all to the glory of God” </a:t>
            </a:r>
            <a:r>
              <a:rPr lang="en-US" sz="3200" b="1" dirty="0">
                <a:latin typeface="Calibri" panose="020F0502020204030204" pitchFamily="34" charset="0"/>
                <a:cs typeface="Calibri" panose="020F0502020204030204" pitchFamily="34" charset="0"/>
              </a:rPr>
              <a:t>(</a:t>
            </a:r>
            <a:r>
              <a:rPr lang="en-US" sz="3200" b="1" u="sng" dirty="0">
                <a:latin typeface="Calibri" panose="020F0502020204030204" pitchFamily="34" charset="0"/>
                <a:cs typeface="Calibri" panose="020F0502020204030204" pitchFamily="34" charset="0"/>
                <a:hlinkClick r:id="rId2"/>
              </a:rPr>
              <a:t>1 Corinthians 10:31</a:t>
            </a:r>
            <a:r>
              <a:rPr lang="en-US" sz="3200" b="1"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This guiding principle encompasses worship, personal conduct, relationships, and engagements with the broader, mature, and ongoing journey empowered by God’s grace, rooted in the truth of Scripture, sustained by the Spirit and the fear of God.</a:t>
            </a:r>
          </a:p>
        </p:txBody>
      </p:sp>
    </p:spTree>
    <p:extLst>
      <p:ext uri="{BB962C8B-B14F-4D97-AF65-F5344CB8AC3E}">
        <p14:creationId xmlns:p14="http://schemas.microsoft.com/office/powerpoint/2010/main" val="1292387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C796E-A61B-6D4A-6808-F9023A434B2E}"/>
              </a:ext>
            </a:extLst>
          </p:cNvPr>
          <p:cNvSpPr>
            <a:spLocks noGrp="1"/>
          </p:cNvSpPr>
          <p:nvPr>
            <p:ph type="title"/>
          </p:nvPr>
        </p:nvSpPr>
        <p:spPr>
          <a:xfrm>
            <a:off x="628650" y="169334"/>
            <a:ext cx="7886700" cy="1100666"/>
          </a:xfrm>
        </p:spPr>
        <p:txBody>
          <a:bodyPr/>
          <a:lstStyle/>
          <a:p>
            <a:pPr algn="ctr"/>
            <a:r>
              <a:rPr lang="en-US" b="1" dirty="0">
                <a:latin typeface="Algerian" panose="04020705040A02060702" pitchFamily="82" charset="0"/>
              </a:rPr>
              <a:t>Summary</a:t>
            </a:r>
            <a:endParaRPr lang="en-US" dirty="0">
              <a:latin typeface="Algerian" panose="04020705040A02060702" pitchFamily="82" charset="0"/>
            </a:endParaRPr>
          </a:p>
        </p:txBody>
      </p:sp>
      <p:sp>
        <p:nvSpPr>
          <p:cNvPr id="3" name="Content Placeholder 2">
            <a:extLst>
              <a:ext uri="{FF2B5EF4-FFF2-40B4-BE49-F238E27FC236}">
                <a16:creationId xmlns:a16="http://schemas.microsoft.com/office/drawing/2014/main" id="{414F4F91-E04E-F10F-D124-2FED1A2C31C0}"/>
              </a:ext>
            </a:extLst>
          </p:cNvPr>
          <p:cNvSpPr>
            <a:spLocks noGrp="1"/>
          </p:cNvSpPr>
          <p:nvPr>
            <p:ph idx="1"/>
          </p:nvPr>
        </p:nvSpPr>
        <p:spPr>
          <a:xfrm>
            <a:off x="270933" y="1083734"/>
            <a:ext cx="8686800" cy="5409140"/>
          </a:xfrm>
        </p:spPr>
        <p:txBody>
          <a:bodyPr>
            <a:noAutofit/>
          </a:bodyPr>
          <a:lstStyle/>
          <a:p>
            <a:pPr marL="0" indent="0">
              <a:buNone/>
            </a:pPr>
            <a:r>
              <a:rPr lang="en-US" sz="3000" dirty="0">
                <a:latin typeface="Calibri" panose="020F0502020204030204" pitchFamily="34" charset="0"/>
                <a:cs typeface="Calibri" panose="020F0502020204030204" pitchFamily="34" charset="0"/>
              </a:rPr>
              <a:t>A Christian is defined by faith in the Lord Jesus Christ – His death, burial, and resurrection – repentance, baptism for the forgiveness of sin is the promise of the Holy Spirit. Scriptures are the authoritative guide, providing the basis for belief and practice. Genuine believers reflect their trust in Christ through obedience, love, fellowship, and the steadfast hope for eternal life. This identity rests upon the promise of the redemptive work of Christ, verified by reliable biblical manuscripts, and corroborated by various lines of evidence from history and archaeology, offering a consistent testimony that has transformed individuals, becoming brethren throughout the centuries.</a:t>
            </a:r>
          </a:p>
        </p:txBody>
      </p:sp>
    </p:spTree>
    <p:extLst>
      <p:ext uri="{BB962C8B-B14F-4D97-AF65-F5344CB8AC3E}">
        <p14:creationId xmlns:p14="http://schemas.microsoft.com/office/powerpoint/2010/main" val="2866755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CC65-F9FC-0248-D557-4D24C8A634D9}"/>
              </a:ext>
            </a:extLst>
          </p:cNvPr>
          <p:cNvSpPr>
            <a:spLocks noGrp="1"/>
          </p:cNvSpPr>
          <p:nvPr>
            <p:ph type="title"/>
          </p:nvPr>
        </p:nvSpPr>
        <p:spPr>
          <a:xfrm>
            <a:off x="114300" y="220133"/>
            <a:ext cx="8877300" cy="1742017"/>
          </a:xfrm>
        </p:spPr>
        <p:txBody>
          <a:bodyPr>
            <a:noAutofit/>
          </a:bodyPr>
          <a:lstStyle/>
          <a:p>
            <a:pPr algn="ctr"/>
            <a:r>
              <a:rPr lang="en-US" sz="4000" kern="100" dirty="0">
                <a:latin typeface="Algerian" panose="04020705040A02060702" pitchFamily="82" charset="0"/>
                <a:ea typeface="Aptos" panose="020B0004020202020204" pitchFamily="34" charset="0"/>
                <a:cs typeface="Times New Roman" panose="02020603050405020304" pitchFamily="18" charset="0"/>
              </a:rPr>
              <a:t>ENTRANCE IN THE CHURCH and SALVATION IS only BY Invitation THROUGH THE GOSPEL</a:t>
            </a:r>
            <a:endParaRPr lang="en-US" sz="4000" dirty="0">
              <a:latin typeface="Algerian" panose="04020705040A02060702" pitchFamily="82" charset="0"/>
            </a:endParaRPr>
          </a:p>
        </p:txBody>
      </p:sp>
      <p:sp>
        <p:nvSpPr>
          <p:cNvPr id="3" name="Content Placeholder 2">
            <a:extLst>
              <a:ext uri="{FF2B5EF4-FFF2-40B4-BE49-F238E27FC236}">
                <a16:creationId xmlns:a16="http://schemas.microsoft.com/office/drawing/2014/main" id="{37B893DB-33BE-6B5D-E391-761E173288D1}"/>
              </a:ext>
            </a:extLst>
          </p:cNvPr>
          <p:cNvSpPr>
            <a:spLocks noGrp="1"/>
          </p:cNvSpPr>
          <p:nvPr>
            <p:ph idx="1"/>
          </p:nvPr>
        </p:nvSpPr>
        <p:spPr>
          <a:xfrm>
            <a:off x="287867" y="1962149"/>
            <a:ext cx="8585199" cy="4455583"/>
          </a:xfrm>
        </p:spPr>
        <p:txBody>
          <a:bodyPr>
            <a:noAutofit/>
          </a:bodyPr>
          <a:lstStyle/>
          <a:p>
            <a:pPr marL="0" indent="0">
              <a:buNone/>
            </a:pPr>
            <a:r>
              <a:rPr lang="en-US" sz="3000" b="1" dirty="0">
                <a:latin typeface="Calibri" panose="020F0502020204030204" pitchFamily="34" charset="0"/>
                <a:cs typeface="Calibri" panose="020F0502020204030204" pitchFamily="34" charset="0"/>
              </a:rPr>
              <a:t>1 Peter 3:21 </a:t>
            </a:r>
            <a:r>
              <a:rPr lang="en-US" sz="3000" dirty="0">
                <a:latin typeface="Calibri" panose="020F0502020204030204" pitchFamily="34" charset="0"/>
                <a:cs typeface="Calibri" panose="020F0502020204030204" pitchFamily="34" charset="0"/>
              </a:rPr>
              <a:t>There is also an antitype which </a:t>
            </a:r>
            <a:r>
              <a:rPr lang="en-US" sz="3000" b="1" dirty="0">
                <a:latin typeface="Calibri" panose="020F0502020204030204" pitchFamily="34" charset="0"/>
                <a:cs typeface="Calibri" panose="020F0502020204030204" pitchFamily="34" charset="0"/>
              </a:rPr>
              <a:t>now</a:t>
            </a:r>
            <a:r>
              <a:rPr lang="en-US" sz="3000" dirty="0">
                <a:latin typeface="Calibri" panose="020F0502020204030204" pitchFamily="34" charset="0"/>
                <a:cs typeface="Calibri" panose="020F0502020204030204" pitchFamily="34" charset="0"/>
              </a:rPr>
              <a:t> </a:t>
            </a:r>
            <a:r>
              <a:rPr lang="en-US" sz="3000" b="1" dirty="0">
                <a:latin typeface="Calibri" panose="020F0502020204030204" pitchFamily="34" charset="0"/>
                <a:cs typeface="Calibri" panose="020F0502020204030204" pitchFamily="34" charset="0"/>
              </a:rPr>
              <a:t>saves</a:t>
            </a:r>
            <a:r>
              <a:rPr lang="en-US" sz="3000" dirty="0">
                <a:latin typeface="Calibri" panose="020F0502020204030204" pitchFamily="34" charset="0"/>
                <a:cs typeface="Calibri" panose="020F0502020204030204" pitchFamily="34" charset="0"/>
              </a:rPr>
              <a:t> us – baptism (not the removal of the filth of the flesh, but the answer of a good conscience toward God), through the resurrection of Jesus Christ,</a:t>
            </a:r>
          </a:p>
          <a:p>
            <a:pPr marL="0" indent="0">
              <a:buNone/>
            </a:pPr>
            <a:r>
              <a:rPr lang="en-US" sz="3000" kern="100" dirty="0">
                <a:latin typeface="Calibri" panose="020F0502020204030204" pitchFamily="34" charset="0"/>
                <a:ea typeface="Aptos" panose="020B0004020202020204" pitchFamily="34" charset="0"/>
                <a:cs typeface="Calibri" panose="020F0502020204030204" pitchFamily="34" charset="0"/>
              </a:rPr>
              <a:t>Jesus ascended to heaven </a:t>
            </a:r>
            <a:r>
              <a:rPr lang="en-US" sz="3000" b="1" kern="100" dirty="0">
                <a:latin typeface="Calibri" panose="020F0502020204030204" pitchFamily="34" charset="0"/>
                <a:ea typeface="Aptos" panose="020B0004020202020204" pitchFamily="34" charset="0"/>
                <a:cs typeface="Calibri" panose="020F0502020204030204" pitchFamily="34" charset="0"/>
              </a:rPr>
              <a:t>Acts 1:9 </a:t>
            </a:r>
            <a:r>
              <a:rPr lang="en-US" sz="3000" kern="100" dirty="0">
                <a:latin typeface="Calibri" panose="020F0502020204030204" pitchFamily="34" charset="0"/>
                <a:ea typeface="Aptos" panose="020B0004020202020204" pitchFamily="34" charset="0"/>
                <a:cs typeface="Calibri" panose="020F0502020204030204" pitchFamily="34" charset="0"/>
              </a:rPr>
              <a:t>and </a:t>
            </a:r>
            <a:r>
              <a:rPr lang="en-US" sz="3000" b="1" kern="100" dirty="0">
                <a:latin typeface="Calibri" panose="020F0502020204030204" pitchFamily="34" charset="0"/>
                <a:ea typeface="Aptos" panose="020B0004020202020204" pitchFamily="34" charset="0"/>
                <a:cs typeface="Calibri" panose="020F0502020204030204" pitchFamily="34" charset="0"/>
              </a:rPr>
              <a:t>Acts 2:41-47</a:t>
            </a:r>
            <a:r>
              <a:rPr lang="en-US" sz="3000" kern="100" dirty="0">
                <a:latin typeface="Calibri" panose="020F0502020204030204" pitchFamily="34" charset="0"/>
                <a:ea typeface="Aptos" panose="020B0004020202020204" pitchFamily="34" charset="0"/>
                <a:cs typeface="Calibri" panose="020F0502020204030204" pitchFamily="34" charset="0"/>
              </a:rPr>
              <a:t>;</a:t>
            </a:r>
            <a:r>
              <a:rPr lang="en-US" sz="3000" b="1" kern="100" dirty="0">
                <a:latin typeface="Calibri" panose="020F0502020204030204" pitchFamily="34" charset="0"/>
                <a:ea typeface="Aptos" panose="020B0004020202020204" pitchFamily="34" charset="0"/>
                <a:cs typeface="Calibri" panose="020F0502020204030204" pitchFamily="34" charset="0"/>
              </a:rPr>
              <a:t> </a:t>
            </a:r>
            <a:r>
              <a:rPr lang="en-US" sz="3000" kern="100" dirty="0">
                <a:latin typeface="Calibri" panose="020F0502020204030204" pitchFamily="34" charset="0"/>
                <a:ea typeface="Aptos" panose="020B0004020202020204" pitchFamily="34" charset="0"/>
                <a:cs typeface="Calibri" panose="020F0502020204030204" pitchFamily="34" charset="0"/>
              </a:rPr>
              <a:t>the church begins. Understand these essential facts – we must </a:t>
            </a:r>
            <a:r>
              <a:rPr lang="en-US" sz="3000" b="1" kern="100" dirty="0">
                <a:latin typeface="Calibri" panose="020F0502020204030204" pitchFamily="34" charset="0"/>
                <a:ea typeface="Aptos" panose="020B0004020202020204" pitchFamily="34" charset="0"/>
                <a:cs typeface="Calibri" panose="020F0502020204030204" pitchFamily="34" charset="0"/>
              </a:rPr>
              <a:t>(</a:t>
            </a:r>
            <a:r>
              <a:rPr lang="en-US" sz="30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HEAR</a:t>
            </a:r>
            <a:r>
              <a:rPr lang="en-US" sz="3000" b="1" kern="100" dirty="0">
                <a:latin typeface="Calibri" panose="020F0502020204030204" pitchFamily="34" charset="0"/>
                <a:ea typeface="Aptos" panose="020B0004020202020204" pitchFamily="34" charset="0"/>
                <a:cs typeface="Calibri" panose="020F0502020204030204" pitchFamily="34" charset="0"/>
              </a:rPr>
              <a:t>) </a:t>
            </a:r>
            <a:r>
              <a:rPr lang="en-US" sz="3000" kern="100" dirty="0">
                <a:latin typeface="Calibri" panose="020F0502020204030204" pitchFamily="34" charset="0"/>
                <a:ea typeface="Aptos" panose="020B0004020202020204" pitchFamily="34" charset="0"/>
                <a:cs typeface="Calibri" panose="020F0502020204030204" pitchFamily="34" charset="0"/>
              </a:rPr>
              <a:t>the gospel and </a:t>
            </a:r>
            <a:r>
              <a:rPr lang="en-US" sz="3000" b="1" kern="100" dirty="0">
                <a:latin typeface="Calibri" panose="020F0502020204030204" pitchFamily="34" charset="0"/>
                <a:ea typeface="Aptos" panose="020B0004020202020204" pitchFamily="34" charset="0"/>
                <a:cs typeface="Calibri" panose="020F0502020204030204" pitchFamily="34" charset="0"/>
              </a:rPr>
              <a:t>(</a:t>
            </a:r>
            <a:r>
              <a:rPr lang="en-US" sz="30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BELIEVE</a:t>
            </a:r>
            <a:r>
              <a:rPr lang="en-US" sz="3000" b="1" kern="100" dirty="0">
                <a:latin typeface="Calibri" panose="020F0502020204030204" pitchFamily="34" charset="0"/>
                <a:ea typeface="Aptos" panose="020B0004020202020204" pitchFamily="34" charset="0"/>
                <a:cs typeface="Calibri" panose="020F0502020204030204" pitchFamily="34" charset="0"/>
              </a:rPr>
              <a:t>), </a:t>
            </a:r>
            <a:r>
              <a:rPr lang="en-US" sz="3000" kern="100" dirty="0">
                <a:latin typeface="Calibri" panose="020F0502020204030204" pitchFamily="34" charset="0"/>
                <a:ea typeface="Aptos" panose="020B0004020202020204" pitchFamily="34" charset="0"/>
                <a:cs typeface="Calibri" panose="020F0502020204030204" pitchFamily="34" charset="0"/>
              </a:rPr>
              <a:t>we must </a:t>
            </a:r>
            <a:r>
              <a:rPr lang="en-US" sz="3000" b="1" kern="100" dirty="0">
                <a:latin typeface="Calibri" panose="020F0502020204030204" pitchFamily="34" charset="0"/>
                <a:ea typeface="Aptos" panose="020B0004020202020204" pitchFamily="34" charset="0"/>
                <a:cs typeface="Calibri" panose="020F0502020204030204" pitchFamily="34" charset="0"/>
              </a:rPr>
              <a:t>(</a:t>
            </a:r>
            <a:r>
              <a:rPr lang="en-US" sz="30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REPENT</a:t>
            </a:r>
            <a:r>
              <a:rPr lang="en-US" sz="3000" b="1" kern="100" dirty="0">
                <a:latin typeface="Calibri" panose="020F0502020204030204" pitchFamily="34" charset="0"/>
                <a:ea typeface="Aptos" panose="020B0004020202020204" pitchFamily="34" charset="0"/>
                <a:cs typeface="Calibri" panose="020F0502020204030204" pitchFamily="34" charset="0"/>
              </a:rPr>
              <a:t>)</a:t>
            </a:r>
            <a:r>
              <a:rPr lang="en-US" sz="3000" kern="100" dirty="0">
                <a:latin typeface="Calibri" panose="020F0502020204030204" pitchFamily="34" charset="0"/>
                <a:ea typeface="Aptos" panose="020B0004020202020204" pitchFamily="34" charset="0"/>
                <a:cs typeface="Calibri" panose="020F0502020204030204" pitchFamily="34" charset="0"/>
              </a:rPr>
              <a:t> of our sins,</a:t>
            </a:r>
            <a:r>
              <a:rPr lang="en-US" sz="3000" b="1" kern="100" dirty="0">
                <a:latin typeface="Calibri" panose="020F0502020204030204" pitchFamily="34" charset="0"/>
                <a:ea typeface="Aptos" panose="020B0004020202020204" pitchFamily="34" charset="0"/>
                <a:cs typeface="Calibri" panose="020F0502020204030204" pitchFamily="34" charset="0"/>
              </a:rPr>
              <a:t> (</a:t>
            </a:r>
            <a:r>
              <a:rPr lang="en-US" sz="30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CONFESS</a:t>
            </a:r>
            <a:r>
              <a:rPr lang="en-US" sz="3000" b="1" kern="100" dirty="0">
                <a:latin typeface="Calibri" panose="020F0502020204030204" pitchFamily="34" charset="0"/>
                <a:ea typeface="Aptos" panose="020B0004020202020204" pitchFamily="34" charset="0"/>
                <a:cs typeface="Calibri" panose="020F0502020204030204" pitchFamily="34" charset="0"/>
              </a:rPr>
              <a:t>) </a:t>
            </a:r>
            <a:r>
              <a:rPr lang="en-US" sz="3000" kern="100" dirty="0">
                <a:latin typeface="Calibri" panose="020F0502020204030204" pitchFamily="34" charset="0"/>
                <a:ea typeface="Aptos" panose="020B0004020202020204" pitchFamily="34" charset="0"/>
                <a:cs typeface="Calibri" panose="020F0502020204030204" pitchFamily="34" charset="0"/>
              </a:rPr>
              <a:t>Jesus is the Son of God, and </a:t>
            </a:r>
            <a:r>
              <a:rPr lang="en-US" sz="3000" b="1" kern="100" dirty="0">
                <a:latin typeface="Calibri" panose="020F0502020204030204" pitchFamily="34" charset="0"/>
                <a:ea typeface="Aptos" panose="020B0004020202020204" pitchFamily="34" charset="0"/>
                <a:cs typeface="Calibri" panose="020F0502020204030204" pitchFamily="34" charset="0"/>
              </a:rPr>
              <a:t>(</a:t>
            </a:r>
            <a:r>
              <a:rPr lang="en-US" sz="30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BE BAPTIZED</a:t>
            </a:r>
            <a:r>
              <a:rPr lang="en-US" sz="3000" kern="100" dirty="0">
                <a:latin typeface="Calibri" panose="020F0502020204030204" pitchFamily="34" charset="0"/>
                <a:ea typeface="Aptos" panose="020B0004020202020204" pitchFamily="34" charset="0"/>
                <a:cs typeface="Calibri" panose="020F0502020204030204" pitchFamily="34" charset="0"/>
              </a:rPr>
              <a:t>), for our sins to be washed away. Remain faithful, each one teach one.</a:t>
            </a:r>
            <a:endParaRPr lang="en-US" sz="3000" dirty="0">
              <a:latin typeface="Calibri" panose="020F0502020204030204" pitchFamily="34" charset="0"/>
              <a:cs typeface="Calibri" panose="020F0502020204030204" pitchFamily="34" charset="0"/>
            </a:endParaRPr>
          </a:p>
          <a:p>
            <a:pPr marL="0" indent="0">
              <a:buNone/>
            </a:pPr>
            <a:endParaRPr lang="en-US" sz="225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477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4EDFC-4B5C-9539-1475-A42A62320382}"/>
              </a:ext>
            </a:extLst>
          </p:cNvPr>
          <p:cNvSpPr>
            <a:spLocks noGrp="1"/>
          </p:cNvSpPr>
          <p:nvPr>
            <p:ph type="title"/>
          </p:nvPr>
        </p:nvSpPr>
        <p:spPr>
          <a:xfrm>
            <a:off x="628650" y="1035050"/>
            <a:ext cx="7886700" cy="1191419"/>
          </a:xfrm>
        </p:spPr>
        <p:txBody>
          <a:bodyPr>
            <a:noAutofit/>
          </a:bodyPr>
          <a:lstStyle/>
          <a:p>
            <a:pPr algn="ctr"/>
            <a:r>
              <a:rPr lang="en-US" sz="4500" dirty="0">
                <a:latin typeface="Algerian" panose="04020705040A02060702" pitchFamily="82" charset="0"/>
              </a:rPr>
              <a:t>Origins of the Term “Christian”</a:t>
            </a:r>
          </a:p>
        </p:txBody>
      </p:sp>
      <p:sp>
        <p:nvSpPr>
          <p:cNvPr id="3" name="Content Placeholder 2">
            <a:extLst>
              <a:ext uri="{FF2B5EF4-FFF2-40B4-BE49-F238E27FC236}">
                <a16:creationId xmlns:a16="http://schemas.microsoft.com/office/drawing/2014/main" id="{A087E9BC-F5FC-35DF-8EF1-B1778AF03DF1}"/>
              </a:ext>
            </a:extLst>
          </p:cNvPr>
          <p:cNvSpPr>
            <a:spLocks noGrp="1"/>
          </p:cNvSpPr>
          <p:nvPr>
            <p:ph idx="1"/>
          </p:nvPr>
        </p:nvSpPr>
        <p:spPr>
          <a:xfrm>
            <a:off x="342900" y="2355850"/>
            <a:ext cx="8470900" cy="3134123"/>
          </a:xfrm>
        </p:spPr>
        <p:txBody>
          <a:bodyPr/>
          <a:lstStyle/>
          <a:p>
            <a:pPr marL="0" indent="0">
              <a:buNone/>
            </a:pPr>
            <a:r>
              <a:rPr lang="en-US" sz="3600" dirty="0">
                <a:latin typeface="Calibri" panose="020F0502020204030204" pitchFamily="34" charset="0"/>
                <a:cs typeface="Calibri" panose="020F0502020204030204" pitchFamily="34" charset="0"/>
              </a:rPr>
              <a:t>In the early church era, the label “Christian” first emerged in Antioch: “And in Antioch the disciples were first called Christians”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hlinkClick r:id="rId2"/>
              </a:rPr>
              <a:t>Acts 11:26</a:t>
            </a:r>
            <a:r>
              <a:rPr lang="en-US" sz="36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The term implies those who identify with and follow Jesus Christ in faith, doctrine, and practice.</a:t>
            </a:r>
          </a:p>
          <a:p>
            <a:endParaRPr lang="en-US" dirty="0"/>
          </a:p>
        </p:txBody>
      </p:sp>
    </p:spTree>
    <p:extLst>
      <p:ext uri="{BB962C8B-B14F-4D97-AF65-F5344CB8AC3E}">
        <p14:creationId xmlns:p14="http://schemas.microsoft.com/office/powerpoint/2010/main" val="1944882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14D95-96F0-E78B-1851-DF8609A55782}"/>
              </a:ext>
            </a:extLst>
          </p:cNvPr>
          <p:cNvSpPr>
            <a:spLocks noGrp="1"/>
          </p:cNvSpPr>
          <p:nvPr>
            <p:ph type="title"/>
          </p:nvPr>
        </p:nvSpPr>
        <p:spPr>
          <a:xfrm>
            <a:off x="228600" y="152400"/>
            <a:ext cx="8661400" cy="1557868"/>
          </a:xfrm>
        </p:spPr>
        <p:txBody>
          <a:bodyPr>
            <a:noAutofit/>
          </a:bodyPr>
          <a:lstStyle/>
          <a:p>
            <a:pPr algn="ctr"/>
            <a:r>
              <a:rPr lang="en-US" sz="5400" dirty="0">
                <a:latin typeface="Algerian" panose="04020705040A02060702" pitchFamily="82" charset="0"/>
              </a:rPr>
              <a:t>Essential Belief in Jesus Christ</a:t>
            </a:r>
          </a:p>
        </p:txBody>
      </p:sp>
      <p:sp>
        <p:nvSpPr>
          <p:cNvPr id="3" name="Content Placeholder 2">
            <a:extLst>
              <a:ext uri="{FF2B5EF4-FFF2-40B4-BE49-F238E27FC236}">
                <a16:creationId xmlns:a16="http://schemas.microsoft.com/office/drawing/2014/main" id="{A7AD5826-DCFD-68C9-2516-8F0EEF2FF115}"/>
              </a:ext>
            </a:extLst>
          </p:cNvPr>
          <p:cNvSpPr>
            <a:spLocks noGrp="1"/>
          </p:cNvSpPr>
          <p:nvPr>
            <p:ph idx="1"/>
          </p:nvPr>
        </p:nvSpPr>
        <p:spPr>
          <a:xfrm>
            <a:off x="495300" y="1540932"/>
            <a:ext cx="8166100" cy="4809067"/>
          </a:xfrm>
        </p:spPr>
        <p:txBody>
          <a:bodyPr>
            <a:noAutofit/>
          </a:bodyPr>
          <a:lstStyle/>
          <a:p>
            <a:pPr marL="0" indent="0">
              <a:buNone/>
            </a:pPr>
            <a:r>
              <a:rPr lang="en-US" sz="4400" dirty="0">
                <a:latin typeface="Calibri" panose="020F0502020204030204" pitchFamily="34" charset="0"/>
                <a:cs typeface="Calibri" panose="020F0502020204030204" pitchFamily="34" charset="0"/>
              </a:rPr>
              <a:t>A central aspect of being a Christian involves faith in Jesus as the Son of God. Scripture presents Him as fully God and fully man </a:t>
            </a:r>
            <a:r>
              <a:rPr lang="en-US" sz="4400" b="1" dirty="0">
                <a:latin typeface="Calibri" panose="020F0502020204030204" pitchFamily="34" charset="0"/>
                <a:cs typeface="Calibri" panose="020F0502020204030204" pitchFamily="34" charset="0"/>
              </a:rPr>
              <a:t>(</a:t>
            </a:r>
            <a:r>
              <a:rPr lang="en-US" sz="4400" b="1" u="sng" dirty="0">
                <a:latin typeface="Calibri" panose="020F0502020204030204" pitchFamily="34" charset="0"/>
                <a:cs typeface="Calibri" panose="020F0502020204030204" pitchFamily="34" charset="0"/>
                <a:hlinkClick r:id="rId2"/>
              </a:rPr>
              <a:t>Philippians 2:5-7</a:t>
            </a:r>
            <a:r>
              <a:rPr lang="en-US" sz="4400" b="1" dirty="0">
                <a:latin typeface="Calibri" panose="020F0502020204030204" pitchFamily="34" charset="0"/>
                <a:cs typeface="Calibri" panose="020F0502020204030204" pitchFamily="34" charset="0"/>
              </a:rPr>
              <a:t>), </a:t>
            </a:r>
            <a:r>
              <a:rPr lang="en-US" sz="4400" dirty="0">
                <a:latin typeface="Calibri" panose="020F0502020204030204" pitchFamily="34" charset="0"/>
                <a:cs typeface="Calibri" panose="020F0502020204030204" pitchFamily="34" charset="0"/>
              </a:rPr>
              <a:t>an essential truth. (</a:t>
            </a:r>
            <a:r>
              <a:rPr lang="en-US" sz="4400" b="1" u="sng" dirty="0">
                <a:latin typeface="Calibri" panose="020F0502020204030204" pitchFamily="34" charset="0"/>
                <a:cs typeface="Calibri" panose="020F0502020204030204" pitchFamily="34" charset="0"/>
                <a:hlinkClick r:id="rId3"/>
              </a:rPr>
              <a:t>John 1:1-14</a:t>
            </a:r>
            <a:r>
              <a:rPr lang="en-US" sz="4400" b="1" dirty="0">
                <a:latin typeface="Calibri" panose="020F0502020204030204" pitchFamily="34" charset="0"/>
                <a:cs typeface="Calibri" panose="020F0502020204030204" pitchFamily="34" charset="0"/>
              </a:rPr>
              <a:t>). </a:t>
            </a:r>
            <a:r>
              <a:rPr lang="en-US" sz="4400" dirty="0">
                <a:latin typeface="Calibri" panose="020F0502020204030204" pitchFamily="34" charset="0"/>
                <a:cs typeface="Calibri" panose="020F0502020204030204" pitchFamily="34" charset="0"/>
              </a:rPr>
              <a:t>This belief is relevant in Jesus’ sacrificial death and resurrection.</a:t>
            </a:r>
            <a:endParaRPr lang="en-US" sz="4400" dirty="0"/>
          </a:p>
        </p:txBody>
      </p:sp>
    </p:spTree>
    <p:extLst>
      <p:ext uri="{BB962C8B-B14F-4D97-AF65-F5344CB8AC3E}">
        <p14:creationId xmlns:p14="http://schemas.microsoft.com/office/powerpoint/2010/main" val="3325344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F23C9-9250-4AB6-F87D-327A6DCFD1C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8168F-5519-A566-3817-49F3E7AA3E16}"/>
              </a:ext>
            </a:extLst>
          </p:cNvPr>
          <p:cNvSpPr>
            <a:spLocks noGrp="1"/>
          </p:cNvSpPr>
          <p:nvPr>
            <p:ph idx="1"/>
          </p:nvPr>
        </p:nvSpPr>
        <p:spPr>
          <a:xfrm>
            <a:off x="372533" y="524933"/>
            <a:ext cx="8415868" cy="5825067"/>
          </a:xfrm>
        </p:spPr>
        <p:txBody>
          <a:bodyPr>
            <a:normAutofit fontScale="92500"/>
          </a:bodyPr>
          <a:lstStyle/>
          <a:p>
            <a:pPr marL="0" indent="0">
              <a:buNone/>
            </a:pPr>
            <a:r>
              <a:rPr lang="en-US" sz="3600" dirty="0">
                <a:latin typeface="Calibri" panose="020F0502020204030204" pitchFamily="34" charset="0"/>
                <a:cs typeface="Calibri" panose="020F0502020204030204" pitchFamily="34" charset="0"/>
              </a:rPr>
              <a:t>“For what I received I passed on to you as of first importance: that Christ died for our sins according to the Scriptures … that He was raised on the third day”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hlinkClick r:id="rId2"/>
              </a:rPr>
              <a:t>1 Corinthians 15:3-4</a:t>
            </a:r>
            <a:r>
              <a:rPr lang="en-US" sz="3600" b="1" dirty="0">
                <a:latin typeface="Calibri" panose="020F0502020204030204" pitchFamily="34" charset="0"/>
                <a:cs typeface="Calibri" panose="020F0502020204030204" pitchFamily="34" charset="0"/>
              </a:rPr>
              <a:t>).</a:t>
            </a:r>
          </a:p>
          <a:p>
            <a:pPr marL="0" indent="0">
              <a:buNone/>
            </a:pPr>
            <a:r>
              <a:rPr lang="en-US" sz="3600" dirty="0">
                <a:latin typeface="Calibri" panose="020F0502020204030204" pitchFamily="34" charset="0"/>
                <a:cs typeface="Calibri" panose="020F0502020204030204" pitchFamily="34" charset="0"/>
              </a:rPr>
              <a:t>This resurrection is not merely symbolic; the historical credibility is reinforced by over 500 eyewitnesses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hlinkClick r:id="rId3"/>
              </a:rPr>
              <a:t>1 Corinthians 15:6</a:t>
            </a:r>
            <a:r>
              <a:rPr lang="en-US" sz="36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Outside biblical texts, historians such as Josephus and Tacitus allude to a crucified individual named Jesus and the rapid spread of His followers, underscoring that the faith was grounded in concrete events rather than myth.</a:t>
            </a:r>
          </a:p>
          <a:p>
            <a:endParaRPr lang="en-US" dirty="0"/>
          </a:p>
        </p:txBody>
      </p:sp>
    </p:spTree>
    <p:extLst>
      <p:ext uri="{BB962C8B-B14F-4D97-AF65-F5344CB8AC3E}">
        <p14:creationId xmlns:p14="http://schemas.microsoft.com/office/powerpoint/2010/main" val="272806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02E59-97A4-2C73-D0D2-FB09278D8EB1}"/>
              </a:ext>
            </a:extLst>
          </p:cNvPr>
          <p:cNvSpPr>
            <a:spLocks noGrp="1"/>
          </p:cNvSpPr>
          <p:nvPr>
            <p:ph type="title"/>
          </p:nvPr>
        </p:nvSpPr>
        <p:spPr>
          <a:xfrm>
            <a:off x="628650" y="203200"/>
            <a:ext cx="7886700" cy="1922068"/>
          </a:xfrm>
        </p:spPr>
        <p:txBody>
          <a:bodyPr>
            <a:noAutofit/>
          </a:bodyPr>
          <a:lstStyle/>
          <a:p>
            <a:pPr algn="ctr"/>
            <a:r>
              <a:rPr lang="en-US" sz="5400" dirty="0">
                <a:latin typeface="Algerian" panose="04020705040A02060702" pitchFamily="82" charset="0"/>
              </a:rPr>
              <a:t>Repentance and Salvation by Grace</a:t>
            </a:r>
          </a:p>
        </p:txBody>
      </p:sp>
      <p:sp>
        <p:nvSpPr>
          <p:cNvPr id="3" name="Content Placeholder 2">
            <a:extLst>
              <a:ext uri="{FF2B5EF4-FFF2-40B4-BE49-F238E27FC236}">
                <a16:creationId xmlns:a16="http://schemas.microsoft.com/office/drawing/2014/main" id="{AA090EE2-18A4-2928-4237-94564837AB45}"/>
              </a:ext>
            </a:extLst>
          </p:cNvPr>
          <p:cNvSpPr>
            <a:spLocks noGrp="1"/>
          </p:cNvSpPr>
          <p:nvPr>
            <p:ph idx="1"/>
          </p:nvPr>
        </p:nvSpPr>
        <p:spPr>
          <a:xfrm>
            <a:off x="355600" y="2125267"/>
            <a:ext cx="8394701" cy="4292466"/>
          </a:xfrm>
        </p:spPr>
        <p:txBody>
          <a:bodyPr>
            <a:normAutofit lnSpcReduction="10000"/>
          </a:bodyPr>
          <a:lstStyle/>
          <a:p>
            <a:pPr marL="0" indent="0">
              <a:buNone/>
            </a:pPr>
            <a:r>
              <a:rPr lang="en-US" dirty="0">
                <a:latin typeface="Calibri" panose="020F0502020204030204" pitchFamily="34" charset="0"/>
                <a:cs typeface="Calibri" panose="020F0502020204030204" pitchFamily="34" charset="0"/>
              </a:rPr>
              <a:t>Becoming a Christian means recognizing one’s need for salvation and turning from sin. “Repent and believe in the gospel,” Jesus proclaims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2"/>
              </a:rPr>
              <a:t>Mark 1:15</a:t>
            </a:r>
            <a:r>
              <a:rPr lang="en-US" b="1" u="sng" dirty="0">
                <a:latin typeface="Calibri" panose="020F0502020204030204" pitchFamily="34" charset="0"/>
                <a:cs typeface="Calibri" panose="020F0502020204030204" pitchFamily="34" charset="0"/>
              </a:rPr>
              <a:t>, 16</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Sin separates each person from God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3"/>
              </a:rPr>
              <a:t>Romans 3:23</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but through Jesus’ sacrifice, believers receive forgiveness and reconciliation with God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4"/>
              </a:rPr>
              <a:t>Romans 5:8-11</a:t>
            </a:r>
            <a:r>
              <a:rPr lang="en-US" b="1" dirty="0">
                <a:latin typeface="Calibri" panose="020F0502020204030204" pitchFamily="34" charset="0"/>
                <a:cs typeface="Calibri" panose="020F0502020204030204" pitchFamily="34" charset="0"/>
              </a:rPr>
              <a:t>).</a:t>
            </a:r>
          </a:p>
          <a:p>
            <a:pPr marL="0" indent="0">
              <a:buNone/>
            </a:pPr>
            <a:r>
              <a:rPr lang="en-US" dirty="0">
                <a:latin typeface="Calibri" panose="020F0502020204030204" pitchFamily="34" charset="0"/>
                <a:cs typeface="Calibri" panose="020F0502020204030204" pitchFamily="34" charset="0"/>
              </a:rPr>
              <a:t>This salvation is by grace – an unearned gift from God – rather than through human works: “For it is by grace you have been saved through faith, and this not from yourselves; it is the gift of God, not by works, so that no one can boast”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rPr>
              <a:t>Ephesians 2:8-10</a:t>
            </a:r>
            <a:r>
              <a:rPr lang="en-US" b="1" dirty="0">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183478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6AE65-EDFF-5182-F652-7D55A1B26CDF}"/>
              </a:ext>
            </a:extLst>
          </p:cNvPr>
          <p:cNvSpPr>
            <a:spLocks noGrp="1"/>
          </p:cNvSpPr>
          <p:nvPr>
            <p:ph type="title"/>
          </p:nvPr>
        </p:nvSpPr>
        <p:spPr>
          <a:xfrm>
            <a:off x="215901" y="304801"/>
            <a:ext cx="8775699" cy="1337732"/>
          </a:xfrm>
        </p:spPr>
        <p:txBody>
          <a:bodyPr>
            <a:noAutofit/>
          </a:bodyPr>
          <a:lstStyle/>
          <a:p>
            <a:pPr algn="ctr"/>
            <a:r>
              <a:rPr lang="en-US" sz="5400" dirty="0">
                <a:latin typeface="Algerian" panose="04020705040A02060702" pitchFamily="82" charset="0"/>
              </a:rPr>
              <a:t>promise of the Holy Spirit</a:t>
            </a:r>
          </a:p>
        </p:txBody>
      </p:sp>
      <p:sp>
        <p:nvSpPr>
          <p:cNvPr id="3" name="Content Placeholder 2">
            <a:extLst>
              <a:ext uri="{FF2B5EF4-FFF2-40B4-BE49-F238E27FC236}">
                <a16:creationId xmlns:a16="http://schemas.microsoft.com/office/drawing/2014/main" id="{3420BBC0-1D40-D50A-E102-9D6E87F1DC69}"/>
              </a:ext>
            </a:extLst>
          </p:cNvPr>
          <p:cNvSpPr>
            <a:spLocks noGrp="1"/>
          </p:cNvSpPr>
          <p:nvPr>
            <p:ph idx="1"/>
          </p:nvPr>
        </p:nvSpPr>
        <p:spPr>
          <a:xfrm>
            <a:off x="330200" y="1642533"/>
            <a:ext cx="8483600" cy="4555068"/>
          </a:xfrm>
        </p:spPr>
        <p:txBody>
          <a:bodyPr>
            <a:normAutofit/>
          </a:bodyPr>
          <a:lstStyle/>
          <a:p>
            <a:pPr marL="0" indent="0">
              <a:buNone/>
            </a:pPr>
            <a:r>
              <a:rPr lang="en-US" sz="3600" dirty="0">
                <a:latin typeface="Calibri" panose="020F0502020204030204" pitchFamily="34" charset="0"/>
                <a:cs typeface="Calibri" panose="020F0502020204030204" pitchFamily="34" charset="0"/>
              </a:rPr>
              <a:t>A defining characteristic of a Christian is the promise of the Holy Spirit. After repentance and baptism, believers receive the Holy Spirit: “… having believed, you were sealed with the promised Holy Spirit”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rPr>
              <a:t>Ephesians 1:11-14</a:t>
            </a:r>
            <a:r>
              <a:rPr lang="en-US" sz="36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The Spirit reminds Christians about godly living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rPr>
              <a:t>Galatians 5:16-25</a:t>
            </a:r>
            <a:r>
              <a:rPr lang="en-US" sz="3600" b="1" dirty="0">
                <a:latin typeface="Calibri" panose="020F0502020204030204" pitchFamily="34" charset="0"/>
                <a:cs typeface="Calibri" panose="020F0502020204030204" pitchFamily="34" charset="0"/>
              </a:rPr>
              <a:t>)</a:t>
            </a:r>
            <a:r>
              <a:rPr lang="en-US" sz="3600" dirty="0">
                <a:latin typeface="Calibri" panose="020F0502020204030204" pitchFamily="34" charset="0"/>
                <a:cs typeface="Calibri" panose="020F0502020204030204" pitchFamily="34" charset="0"/>
              </a:rPr>
              <a:t>, grants spiritual gifts, and testifies that they are children of God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hlinkClick r:id="rId2"/>
              </a:rPr>
              <a:t>Romans 8:13-16</a:t>
            </a:r>
            <a:r>
              <a:rPr lang="en-US" sz="36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676750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5270F-00C7-51A5-9E4A-10D4008477C7}"/>
              </a:ext>
            </a:extLst>
          </p:cNvPr>
          <p:cNvSpPr>
            <a:spLocks noGrp="1"/>
          </p:cNvSpPr>
          <p:nvPr>
            <p:ph type="title"/>
          </p:nvPr>
        </p:nvSpPr>
        <p:spPr>
          <a:xfrm>
            <a:off x="342900" y="135468"/>
            <a:ext cx="8432800" cy="1371599"/>
          </a:xfrm>
        </p:spPr>
        <p:txBody>
          <a:bodyPr>
            <a:noAutofit/>
          </a:bodyPr>
          <a:lstStyle/>
          <a:p>
            <a:pPr algn="ctr"/>
            <a:r>
              <a:rPr lang="en-US" sz="4050" dirty="0">
                <a:latin typeface="Algerian" panose="04020705040A02060702" pitchFamily="82" charset="0"/>
              </a:rPr>
              <a:t>Submission to Scriptural Authority</a:t>
            </a:r>
          </a:p>
        </p:txBody>
      </p:sp>
      <p:sp>
        <p:nvSpPr>
          <p:cNvPr id="3" name="Content Placeholder 2">
            <a:extLst>
              <a:ext uri="{FF2B5EF4-FFF2-40B4-BE49-F238E27FC236}">
                <a16:creationId xmlns:a16="http://schemas.microsoft.com/office/drawing/2014/main" id="{8F1195EC-1956-1985-52F7-58960D05EC72}"/>
              </a:ext>
            </a:extLst>
          </p:cNvPr>
          <p:cNvSpPr>
            <a:spLocks noGrp="1"/>
          </p:cNvSpPr>
          <p:nvPr>
            <p:ph idx="1"/>
          </p:nvPr>
        </p:nvSpPr>
        <p:spPr>
          <a:xfrm>
            <a:off x="220133" y="1354667"/>
            <a:ext cx="8720667" cy="5198533"/>
          </a:xfrm>
        </p:spPr>
        <p:txBody>
          <a:bodyPr>
            <a:noAutofit/>
          </a:bodyPr>
          <a:lstStyle/>
          <a:p>
            <a:pPr marL="0" indent="0">
              <a:buNone/>
            </a:pPr>
            <a:r>
              <a:rPr lang="en-US" dirty="0">
                <a:latin typeface="Calibri" panose="020F0502020204030204" pitchFamily="34" charset="0"/>
                <a:cs typeface="Calibri" panose="020F0502020204030204" pitchFamily="34" charset="0"/>
              </a:rPr>
              <a:t>Christians hold Scripture as the foundation for faith and conduct. “All Scripture is God-breathed and is useful for instruction”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2"/>
              </a:rPr>
              <a:t>2 Timothy 3:16</a:t>
            </a:r>
            <a:r>
              <a:rPr lang="en-US" b="1" u="sng" dirty="0">
                <a:latin typeface="Calibri" panose="020F0502020204030204" pitchFamily="34" charset="0"/>
                <a:cs typeface="Calibri" panose="020F0502020204030204" pitchFamily="34" charset="0"/>
              </a:rPr>
              <a:t>, 17</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Manuscript evidence across centuries and regions attests to the historical consistency and reliability of the Bible. Archaeological finds – from the Dead Sea Scrolls confirming Old Testament texts to excavations near Jerusalem verifying biblical sites – support the authenticity of biblical accounts.</a:t>
            </a:r>
          </a:p>
          <a:p>
            <a:pPr marL="0" indent="0">
              <a:buNone/>
            </a:pPr>
            <a:r>
              <a:rPr lang="en-US" dirty="0">
                <a:latin typeface="Calibri" panose="020F0502020204030204" pitchFamily="34" charset="0"/>
                <a:cs typeface="Calibri" panose="020F0502020204030204" pitchFamily="34" charset="0"/>
              </a:rPr>
              <a:t>Christians consider the Bible’s entirety to be unified and inerrant, whether referencing the creation account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3"/>
              </a:rPr>
              <a:t>Genesis 1-2</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prophecies fulfilled by Christ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4"/>
              </a:rPr>
              <a:t>Luke 24:44</a:t>
            </a:r>
            <a:r>
              <a:rPr lang="en-US" b="1" u="sng" dirty="0">
                <a:latin typeface="Calibri" panose="020F0502020204030204" pitchFamily="34" charset="0"/>
                <a:cs typeface="Calibri" panose="020F0502020204030204" pitchFamily="34" charset="0"/>
              </a:rPr>
              <a:t>-49</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or moral and practical instructions for believers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5"/>
              </a:rPr>
              <a:t>Romans 12:1-2</a:t>
            </a:r>
            <a:r>
              <a:rPr lang="en-US"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63991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2068-2ABC-ADC1-CA7F-33EC99665626}"/>
              </a:ext>
            </a:extLst>
          </p:cNvPr>
          <p:cNvSpPr>
            <a:spLocks noGrp="1"/>
          </p:cNvSpPr>
          <p:nvPr>
            <p:ph type="title"/>
          </p:nvPr>
        </p:nvSpPr>
        <p:spPr>
          <a:xfrm>
            <a:off x="254001" y="203200"/>
            <a:ext cx="8635998" cy="1303867"/>
          </a:xfrm>
        </p:spPr>
        <p:txBody>
          <a:bodyPr>
            <a:normAutofit/>
          </a:bodyPr>
          <a:lstStyle/>
          <a:p>
            <a:pPr algn="ctr"/>
            <a:r>
              <a:rPr lang="en-US" dirty="0">
                <a:latin typeface="Algerian" panose="04020705040A02060702" pitchFamily="82" charset="0"/>
              </a:rPr>
              <a:t>Obedience and Good Works as Evidence</a:t>
            </a:r>
          </a:p>
        </p:txBody>
      </p:sp>
      <p:sp>
        <p:nvSpPr>
          <p:cNvPr id="3" name="Content Placeholder 2">
            <a:extLst>
              <a:ext uri="{FF2B5EF4-FFF2-40B4-BE49-F238E27FC236}">
                <a16:creationId xmlns:a16="http://schemas.microsoft.com/office/drawing/2014/main" id="{4BE5A01D-671D-DBB1-C749-B79A30FA9CE0}"/>
              </a:ext>
            </a:extLst>
          </p:cNvPr>
          <p:cNvSpPr>
            <a:spLocks noGrp="1"/>
          </p:cNvSpPr>
          <p:nvPr>
            <p:ph idx="1"/>
          </p:nvPr>
        </p:nvSpPr>
        <p:spPr>
          <a:xfrm>
            <a:off x="228600" y="1507067"/>
            <a:ext cx="8661400" cy="4910666"/>
          </a:xfrm>
        </p:spPr>
        <p:txBody>
          <a:bodyPr>
            <a:noAutofit/>
          </a:bodyPr>
          <a:lstStyle/>
          <a:p>
            <a:pPr marL="0" indent="0">
              <a:buNone/>
            </a:pPr>
            <a:r>
              <a:rPr lang="en-US" dirty="0">
                <a:latin typeface="Calibri" panose="020F0502020204030204" pitchFamily="34" charset="0"/>
                <a:cs typeface="Calibri" panose="020F0502020204030204" pitchFamily="34" charset="0"/>
              </a:rPr>
              <a:t>Obedience to God, salvation, serves as tangible evidence of an internal and external transformation. “By their fruit you will recognize them”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2"/>
              </a:rPr>
              <a:t>Matthew 7:20</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Christians demonstrate changed living – loving God “with all your heart and with all your soul and with all your mind”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3"/>
              </a:rPr>
              <a:t>Matthew 22:37</a:t>
            </a:r>
            <a:r>
              <a:rPr lang="en-US" b="1"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 and loving others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4"/>
              </a:rPr>
              <a:t>Matthew 22:39</a:t>
            </a:r>
            <a:r>
              <a:rPr lang="en-US" b="1" dirty="0">
                <a:latin typeface="Calibri" panose="020F0502020204030204" pitchFamily="34" charset="0"/>
                <a:cs typeface="Calibri" panose="020F0502020204030204" pitchFamily="34" charset="0"/>
              </a:rPr>
              <a:t>).</a:t>
            </a:r>
          </a:p>
          <a:p>
            <a:pPr marL="0" indent="0">
              <a:buNone/>
            </a:pPr>
            <a:r>
              <a:rPr lang="en-US" dirty="0">
                <a:latin typeface="Calibri" panose="020F0502020204030204" pitchFamily="34" charset="0"/>
                <a:cs typeface="Calibri" panose="020F0502020204030204" pitchFamily="34" charset="0"/>
              </a:rPr>
              <a:t>Such love manifests in service, generosity, love, and compassion, reflecting the character of Christ. Early Christians were known for their charitable deeds, hospitality, and sacrificial sharing. Acts of kindness and morality stand as outward confirmations of faith </a:t>
            </a:r>
            <a:r>
              <a:rPr lang="en-US" b="1" dirty="0">
                <a:latin typeface="Calibri" panose="020F0502020204030204" pitchFamily="34" charset="0"/>
                <a:cs typeface="Calibri" panose="020F0502020204030204" pitchFamily="34" charset="0"/>
              </a:rPr>
              <a:t>(</a:t>
            </a:r>
            <a:r>
              <a:rPr lang="en-US" b="1" u="sng" dirty="0">
                <a:latin typeface="Calibri" panose="020F0502020204030204" pitchFamily="34" charset="0"/>
                <a:cs typeface="Calibri" panose="020F0502020204030204" pitchFamily="34" charset="0"/>
                <a:hlinkClick r:id="rId5"/>
              </a:rPr>
              <a:t>James 2:17-18</a:t>
            </a:r>
            <a:r>
              <a:rPr lang="en-US"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25543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FBB-2F51-A7FA-A9F5-61F1595548FC}"/>
              </a:ext>
            </a:extLst>
          </p:cNvPr>
          <p:cNvSpPr>
            <a:spLocks noGrp="1"/>
          </p:cNvSpPr>
          <p:nvPr>
            <p:ph type="title"/>
          </p:nvPr>
        </p:nvSpPr>
        <p:spPr>
          <a:xfrm>
            <a:off x="158749" y="186268"/>
            <a:ext cx="8748184" cy="1490132"/>
          </a:xfrm>
        </p:spPr>
        <p:txBody>
          <a:bodyPr>
            <a:noAutofit/>
          </a:bodyPr>
          <a:lstStyle/>
          <a:p>
            <a:pPr algn="ctr"/>
            <a:r>
              <a:rPr lang="en-US" sz="6000" dirty="0">
                <a:latin typeface="Algerian" panose="04020705040A02060702" pitchFamily="82" charset="0"/>
              </a:rPr>
              <a:t>Hope of the Resurrection</a:t>
            </a:r>
          </a:p>
        </p:txBody>
      </p:sp>
      <p:sp>
        <p:nvSpPr>
          <p:cNvPr id="3" name="Content Placeholder 2">
            <a:extLst>
              <a:ext uri="{FF2B5EF4-FFF2-40B4-BE49-F238E27FC236}">
                <a16:creationId xmlns:a16="http://schemas.microsoft.com/office/drawing/2014/main" id="{95980366-6821-7F5F-2012-45AE065DB23A}"/>
              </a:ext>
            </a:extLst>
          </p:cNvPr>
          <p:cNvSpPr>
            <a:spLocks noGrp="1"/>
          </p:cNvSpPr>
          <p:nvPr>
            <p:ph idx="1"/>
          </p:nvPr>
        </p:nvSpPr>
        <p:spPr>
          <a:xfrm>
            <a:off x="355600" y="1811866"/>
            <a:ext cx="8356601" cy="4487334"/>
          </a:xfrm>
        </p:spPr>
        <p:txBody>
          <a:bodyPr>
            <a:normAutofit lnSpcReduction="10000"/>
          </a:bodyPr>
          <a:lstStyle/>
          <a:p>
            <a:pPr marL="0" indent="0">
              <a:buNone/>
            </a:pPr>
            <a:r>
              <a:rPr lang="en-US" sz="3600" dirty="0">
                <a:latin typeface="Calibri" panose="020F0502020204030204" pitchFamily="34" charset="0"/>
                <a:cs typeface="Calibri" panose="020F0502020204030204" pitchFamily="34" charset="0"/>
              </a:rPr>
              <a:t>Being a Christian includes the hope of eternal life through the resurrection, as Jesus’ victory over death extends to His followers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hlinkClick r:id="rId2"/>
              </a:rPr>
              <a:t>John 11:25-26</a:t>
            </a:r>
            <a:r>
              <a:rPr lang="en-US" sz="36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Scripture repeatedly teaches that those who trust in the risen Christ will also be raised in the last day </a:t>
            </a:r>
            <a:r>
              <a:rPr lang="en-US" sz="3600" b="1" dirty="0">
                <a:latin typeface="Calibri" panose="020F0502020204030204" pitchFamily="34" charset="0"/>
                <a:cs typeface="Calibri" panose="020F0502020204030204" pitchFamily="34" charset="0"/>
              </a:rPr>
              <a:t>(</a:t>
            </a:r>
            <a:r>
              <a:rPr lang="en-US" sz="3600" b="1" u="sng" dirty="0">
                <a:latin typeface="Calibri" panose="020F0502020204030204" pitchFamily="34" charset="0"/>
                <a:cs typeface="Calibri" panose="020F0502020204030204" pitchFamily="34" charset="0"/>
                <a:hlinkClick r:id="rId3"/>
              </a:rPr>
              <a:t>1</a:t>
            </a:r>
            <a:r>
              <a:rPr lang="en-US" sz="3600" u="sng" dirty="0">
                <a:latin typeface="Calibri" panose="020F0502020204030204" pitchFamily="34" charset="0"/>
                <a:cs typeface="Calibri" panose="020F0502020204030204" pitchFamily="34" charset="0"/>
                <a:hlinkClick r:id="rId3"/>
              </a:rPr>
              <a:t> </a:t>
            </a:r>
            <a:r>
              <a:rPr lang="en-US" sz="3600" b="1" u="sng" dirty="0">
                <a:latin typeface="Calibri" panose="020F0502020204030204" pitchFamily="34" charset="0"/>
                <a:cs typeface="Calibri" panose="020F0502020204030204" pitchFamily="34" charset="0"/>
                <a:hlinkClick r:id="rId3"/>
              </a:rPr>
              <a:t>Corinthians 15:20-22</a:t>
            </a:r>
            <a:r>
              <a:rPr lang="en-US" sz="36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This future resurrection shapes the Christian’s perspective on suffering, morality, purpose on Earth, and the church.</a:t>
            </a:r>
          </a:p>
          <a:p>
            <a:pPr marL="0" indent="0">
              <a:buNone/>
            </a:pPr>
            <a:endParaRPr lang="en-US" dirty="0"/>
          </a:p>
        </p:txBody>
      </p:sp>
    </p:spTree>
    <p:extLst>
      <p:ext uri="{BB962C8B-B14F-4D97-AF65-F5344CB8AC3E}">
        <p14:creationId xmlns:p14="http://schemas.microsoft.com/office/powerpoint/2010/main" val="18638011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325</TotalTime>
  <Words>1100</Words>
  <Application>Microsoft Office PowerPoint</Application>
  <PresentationFormat>On-screen Show (4:3)</PresentationFormat>
  <Paragraphs>29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Aptos</vt:lpstr>
      <vt:lpstr>Aptos Display</vt:lpstr>
      <vt:lpstr>Arial</vt:lpstr>
      <vt:lpstr>Calibri</vt:lpstr>
      <vt:lpstr>Office Theme</vt:lpstr>
      <vt:lpstr>What defines being a Christian?</vt:lpstr>
      <vt:lpstr>Origins of the Term “Christian”</vt:lpstr>
      <vt:lpstr>Essential Belief in Jesus Christ</vt:lpstr>
      <vt:lpstr>PowerPoint Presentation</vt:lpstr>
      <vt:lpstr>Repentance and Salvation by Grace</vt:lpstr>
      <vt:lpstr>promise of the Holy Spirit</vt:lpstr>
      <vt:lpstr>Submission to Scriptural Authority</vt:lpstr>
      <vt:lpstr>Obedience and Good Works as Evidence</vt:lpstr>
      <vt:lpstr>Hope of the Resurrection</vt:lpstr>
      <vt:lpstr>Commitment to Glorify God</vt:lpstr>
      <vt:lpstr>Summary</vt:lpstr>
      <vt:lpstr>ENTRANCE IN THE CHURCH and SALVATION IS only BY Invitation THROUGH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Defines Being A Christian?</dc:title>
  <dc:creator>Bruce Molock</dc:creator>
  <cp:lastModifiedBy>Richard Lidh</cp:lastModifiedBy>
  <cp:revision>7</cp:revision>
  <cp:lastPrinted>2025-08-23T18:54:11Z</cp:lastPrinted>
  <dcterms:created xsi:type="dcterms:W3CDTF">2025-08-22T06:34:18Z</dcterms:created>
  <dcterms:modified xsi:type="dcterms:W3CDTF">2025-08-23T18:54:49Z</dcterms:modified>
</cp:coreProperties>
</file>